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42"/>
  </p:notesMasterIdLst>
  <p:handoutMasterIdLst>
    <p:handoutMasterId r:id="rId43"/>
  </p:handoutMasterIdLst>
  <p:sldIdLst>
    <p:sldId id="574" r:id="rId18"/>
    <p:sldId id="389" r:id="rId19"/>
    <p:sldId id="696" r:id="rId20"/>
    <p:sldId id="403" r:id="rId21"/>
    <p:sldId id="697" r:id="rId22"/>
    <p:sldId id="698" r:id="rId23"/>
    <p:sldId id="715" r:id="rId24"/>
    <p:sldId id="701" r:id="rId25"/>
    <p:sldId id="704" r:id="rId26"/>
    <p:sldId id="705" r:id="rId27"/>
    <p:sldId id="725" r:id="rId28"/>
    <p:sldId id="727" r:id="rId29"/>
    <p:sldId id="728" r:id="rId30"/>
    <p:sldId id="730" r:id="rId31"/>
    <p:sldId id="729" r:id="rId32"/>
    <p:sldId id="731" r:id="rId33"/>
    <p:sldId id="732" r:id="rId34"/>
    <p:sldId id="733" r:id="rId35"/>
    <p:sldId id="734" r:id="rId36"/>
    <p:sldId id="735" r:id="rId37"/>
    <p:sldId id="736" r:id="rId38"/>
    <p:sldId id="737" r:id="rId39"/>
    <p:sldId id="738" r:id="rId40"/>
    <p:sldId id="616" r:id="rId41"/>
  </p:sldIdLst>
  <p:sldSz cx="12192000" cy="6858000"/>
  <p:notesSz cx="6858000" cy="9144000"/>
  <p:custDataLst>
    <p:tags r:id="rId4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2530E3A-A136-4CDE-BA92-E9A9559D95E4}" v="2" dt="2026-04-16T12:25:29.22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59" d="100"/>
          <a:sy n="59" d="100"/>
        </p:scale>
        <p:origin x="1208" y="28"/>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notesMaster" Target="notesMasters/notesMaster1.xml"/><Relationship Id="rId47" Type="http://schemas.openxmlformats.org/officeDocument/2006/relationships/theme" Target="theme/theme1.xml"/><Relationship Id="rId50" Type="http://schemas.microsoft.com/office/2015/10/relationships/revisionInfo" Target="revisionInfo.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microsoft.com/office/2016/11/relationships/changesInfo" Target="changesInfos/changesInfo1.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tags" Target="tags/tag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handoutMaster" Target="handoutMasters/handoutMaster1.xml"/><Relationship Id="rId48" Type="http://schemas.openxmlformats.org/officeDocument/2006/relationships/tableStyles" Target="tableStyles.xml"/><Relationship Id="rId8" Type="http://schemas.openxmlformats.org/officeDocument/2006/relationships/slideMaster" Target="slideMasters/slideMaster5.xml"/><Relationship Id="rId51" Type="http://schemas.microsoft.com/office/2018/10/relationships/authors" Target="author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viewProps" Target="viewProps.xml"/><Relationship Id="rId20" Type="http://schemas.openxmlformats.org/officeDocument/2006/relationships/slide" Target="slides/slide3.xml"/><Relationship Id="rId41"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D5FD8459-2B5C-48A5-9673-8D128202ED48}"/>
    <pc:docChg chg="modSld">
      <pc:chgData name="Yoel Kortick" userId="167978f5-7f40-4909-85d5-d4149554ad4e" providerId="ADAL" clId="{D5FD8459-2B5C-48A5-9673-8D128202ED48}" dt="2026-04-16T12:25:41.358" v="7" actId="6549"/>
      <pc:docMkLst>
        <pc:docMk/>
      </pc:docMkLst>
      <pc:sldChg chg="modSp mod">
        <pc:chgData name="Yoel Kortick" userId="167978f5-7f40-4909-85d5-d4149554ad4e" providerId="ADAL" clId="{D5FD8459-2B5C-48A5-9673-8D128202ED48}" dt="2026-04-16T12:25:41.358" v="7" actId="6549"/>
        <pc:sldMkLst>
          <pc:docMk/>
          <pc:sldMk cId="2441513226" sldId="574"/>
        </pc:sldMkLst>
        <pc:spChg chg="mod">
          <ac:chgData name="Yoel Kortick" userId="167978f5-7f40-4909-85d5-d4149554ad4e" providerId="ADAL" clId="{D5FD8459-2B5C-48A5-9673-8D128202ED48}" dt="2026-04-16T12:25:41.358" v="7" actId="6549"/>
          <ac:spMkLst>
            <pc:docMk/>
            <pc:sldMk cId="2441513226" sldId="574"/>
            <ac:spMk id="6" creationId="{234B1E83-CCD0-6E10-207E-A8FAE74F3265}"/>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16/04/2026</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16/04/2026</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7.jpeg"/><Relationship Id="rId1" Type="http://schemas.openxmlformats.org/officeDocument/2006/relationships/slideMaster" Target="../slideMasters/slideMaster14.xml"/><Relationship Id="rId4" Type="http://schemas.openxmlformats.org/officeDocument/2006/relationships/image" Target="../media/image2.sv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7.jpeg"/><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2.sv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8.jpeg"/><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2.sv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9.jpeg"/><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4" Type="http://schemas.openxmlformats.org/officeDocument/2006/relationships/image" Target="../media/image2.svg"/></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110.xml"/><Relationship Id="rId7" Type="http://schemas.openxmlformats.org/officeDocument/2006/relationships/image" Target="../media/image2.sv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4" Type="http://schemas.openxmlformats.org/officeDocument/2006/relationships/image" Target="../media/image2.sv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sv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5" Type="http://schemas.openxmlformats.org/officeDocument/2006/relationships/image" Target="../media/image2.sv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4.xml"/><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1343025" y="1359707"/>
            <a:ext cx="9505950" cy="2169113"/>
          </a:xfrm>
        </p:spPr>
        <p:txBody>
          <a:bodyPr/>
          <a:lstStyle/>
          <a:p>
            <a:r>
              <a:rPr lang="en-US" sz="4000" dirty="0"/>
              <a:t>How to use a Data Visualization Workbook as an Alma Homepage</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393878"/>
          </a:xfrm>
        </p:spPr>
        <p:txBody>
          <a:bodyPr/>
          <a:lstStyle/>
          <a:p>
            <a:pPr marL="342900" indent="-342900">
              <a:buFont typeface="Arial" pitchFamily="34" charset="0"/>
              <a:buChar char="•"/>
            </a:pPr>
            <a:r>
              <a:rPr lang="en-US" sz="2800" dirty="0"/>
              <a:t>As previously stated, it is possible to make the Alma homepage be a Data Visualization worksheet.</a:t>
            </a:r>
          </a:p>
          <a:p>
            <a:pPr marL="342900" indent="-342900">
              <a:buFont typeface="Arial" pitchFamily="34" charset="0"/>
              <a:buChar char="•"/>
            </a:pPr>
            <a:r>
              <a:rPr lang="en-US" sz="2800" dirty="0"/>
              <a:t>The next slide shows the current Alma homepage, with selected analytics widgets.</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2664731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006867"/>
          </a:xfrm>
        </p:spPr>
        <p:txBody>
          <a:bodyPr/>
          <a:lstStyle/>
          <a:p>
            <a:pPr marL="342900" indent="-342900">
              <a:buFont typeface="Arial" pitchFamily="34" charset="0"/>
              <a:buChar char="•"/>
            </a:pPr>
            <a:r>
              <a:rPr lang="en-US" sz="2800" dirty="0"/>
              <a:t>The current Alma homepage</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79075D67-E18D-D621-8E2C-782C5DAA1934}"/>
              </a:ext>
            </a:extLst>
          </p:cNvPr>
          <p:cNvPicPr>
            <a:picLocks noChangeAspect="1"/>
          </p:cNvPicPr>
          <p:nvPr/>
        </p:nvPicPr>
        <p:blipFill>
          <a:blip r:embed="rId3"/>
          <a:stretch>
            <a:fillRect/>
          </a:stretch>
        </p:blipFill>
        <p:spPr>
          <a:xfrm>
            <a:off x="1003720" y="1609516"/>
            <a:ext cx="10265612" cy="4364906"/>
          </a:xfrm>
          <a:prstGeom prst="rect">
            <a:avLst/>
          </a:prstGeom>
          <a:ln>
            <a:solidFill>
              <a:schemeClr val="bg2"/>
            </a:solidFill>
          </a:ln>
        </p:spPr>
      </p:pic>
    </p:spTree>
    <p:custDataLst>
      <p:tags r:id="rId1"/>
    </p:custDataLst>
    <p:extLst>
      <p:ext uri="{BB962C8B-B14F-4D97-AF65-F5344CB8AC3E}">
        <p14:creationId xmlns:p14="http://schemas.microsoft.com/office/powerpoint/2010/main" val="8679024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866489"/>
          </a:xfrm>
        </p:spPr>
        <p:txBody>
          <a:bodyPr/>
          <a:lstStyle/>
          <a:p>
            <a:pPr marL="342900" indent="-342900">
              <a:buFont typeface="Arial" pitchFamily="34" charset="0"/>
              <a:buChar char="•"/>
            </a:pPr>
            <a:r>
              <a:rPr lang="en-US" sz="2800" dirty="0"/>
              <a:t>Step 1: Add the DV workbook as an object</a:t>
            </a:r>
          </a:p>
          <a:p>
            <a:pPr marL="342900" indent="-342900">
              <a:buFont typeface="Arial" pitchFamily="34" charset="0"/>
              <a:buChar char="•"/>
            </a:pPr>
            <a:r>
              <a:rPr lang="en-US" sz="2800" dirty="0"/>
              <a:t>First select “Analytics &gt; My Analytics &gt; Analytics Objects List”</a:t>
            </a:r>
          </a:p>
          <a:p>
            <a:pPr marL="342900" indent="-342900">
              <a:buFont typeface="Arial" pitchFamily="34" charset="0"/>
              <a:buChar char="•"/>
            </a:pPr>
            <a:r>
              <a:rPr lang="en-US" sz="2800" dirty="0"/>
              <a:t>Then choose “Actions &gt; Add New Alma Analytics Object”</a:t>
            </a:r>
          </a:p>
          <a:p>
            <a:pPr marL="342900" indent="-342900">
              <a:buFont typeface="Arial" pitchFamily="34" charset="0"/>
              <a:buChar char="•"/>
            </a:pPr>
            <a:r>
              <a:rPr lang="en-US" sz="2800" dirty="0"/>
              <a:t>Choose the folder, DV Workbook, and optionally change the display name</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55643181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17D3D4FB-5145-D71E-E119-99CD1CD014F2}"/>
              </a:ext>
            </a:extLst>
          </p:cNvPr>
          <p:cNvPicPr>
            <a:picLocks noChangeAspect="1"/>
          </p:cNvPicPr>
          <p:nvPr/>
        </p:nvPicPr>
        <p:blipFill>
          <a:blip r:embed="rId3"/>
          <a:stretch>
            <a:fillRect/>
          </a:stretch>
        </p:blipFill>
        <p:spPr>
          <a:xfrm>
            <a:off x="6196778" y="2691515"/>
            <a:ext cx="5223698" cy="1492485"/>
          </a:xfrm>
          <a:prstGeom prst="rect">
            <a:avLst/>
          </a:prstGeom>
          <a:ln>
            <a:solidFill>
              <a:schemeClr val="bg2"/>
            </a:solidFill>
          </a:ln>
        </p:spPr>
      </p:pic>
      <p:pic>
        <p:nvPicPr>
          <p:cNvPr id="9" name="Picture 8">
            <a:extLst>
              <a:ext uri="{FF2B5EF4-FFF2-40B4-BE49-F238E27FC236}">
                <a16:creationId xmlns:a16="http://schemas.microsoft.com/office/drawing/2014/main" id="{DD30B4F8-CC80-EDA7-B127-90E8FFC502FE}"/>
              </a:ext>
            </a:extLst>
          </p:cNvPr>
          <p:cNvPicPr>
            <a:picLocks noChangeAspect="1"/>
          </p:cNvPicPr>
          <p:nvPr/>
        </p:nvPicPr>
        <p:blipFill>
          <a:blip r:embed="rId4"/>
          <a:stretch>
            <a:fillRect/>
          </a:stretch>
        </p:blipFill>
        <p:spPr>
          <a:xfrm>
            <a:off x="282186" y="1609828"/>
            <a:ext cx="5011712" cy="4061505"/>
          </a:xfrm>
          <a:prstGeom prst="rect">
            <a:avLst/>
          </a:prstGeom>
          <a:ln>
            <a:solidFill>
              <a:schemeClr val="bg2"/>
            </a:solidFill>
          </a:ln>
        </p:spPr>
      </p:pic>
      <p:sp>
        <p:nvSpPr>
          <p:cNvPr id="10" name="Rectangle 9">
            <a:extLst>
              <a:ext uri="{FF2B5EF4-FFF2-40B4-BE49-F238E27FC236}">
                <a16:creationId xmlns:a16="http://schemas.microsoft.com/office/drawing/2014/main" id="{CE58FBD4-6DBF-8F03-3A02-3A8011E30058}"/>
              </a:ext>
            </a:extLst>
          </p:cNvPr>
          <p:cNvSpPr/>
          <p:nvPr/>
        </p:nvSpPr>
        <p:spPr>
          <a:xfrm>
            <a:off x="400368" y="2798887"/>
            <a:ext cx="1152128" cy="42464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1" name="Rectangle 10">
            <a:extLst>
              <a:ext uri="{FF2B5EF4-FFF2-40B4-BE49-F238E27FC236}">
                <a16:creationId xmlns:a16="http://schemas.microsoft.com/office/drawing/2014/main" id="{8EE965CF-1EE0-83F8-810E-A5DE0A467003}"/>
              </a:ext>
            </a:extLst>
          </p:cNvPr>
          <p:cNvSpPr/>
          <p:nvPr/>
        </p:nvSpPr>
        <p:spPr>
          <a:xfrm>
            <a:off x="6320304" y="3105376"/>
            <a:ext cx="3460694" cy="3236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2" name="Rectangle 11">
            <a:extLst>
              <a:ext uri="{FF2B5EF4-FFF2-40B4-BE49-F238E27FC236}">
                <a16:creationId xmlns:a16="http://schemas.microsoft.com/office/drawing/2014/main" id="{EC15B474-1996-39A5-E923-77CEBF320AC8}"/>
              </a:ext>
            </a:extLst>
          </p:cNvPr>
          <p:cNvSpPr/>
          <p:nvPr/>
        </p:nvSpPr>
        <p:spPr>
          <a:xfrm>
            <a:off x="8593626" y="2711925"/>
            <a:ext cx="1105178" cy="37032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2622026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6260B78B-2C7D-784B-EDA8-E535095724CF}"/>
              </a:ext>
            </a:extLst>
          </p:cNvPr>
          <p:cNvPicPr>
            <a:picLocks noChangeAspect="1"/>
          </p:cNvPicPr>
          <p:nvPr/>
        </p:nvPicPr>
        <p:blipFill>
          <a:blip r:embed="rId3"/>
          <a:stretch>
            <a:fillRect/>
          </a:stretch>
        </p:blipFill>
        <p:spPr>
          <a:xfrm>
            <a:off x="2728484" y="1372831"/>
            <a:ext cx="7198741" cy="3702603"/>
          </a:xfrm>
          <a:prstGeom prst="rect">
            <a:avLst/>
          </a:prstGeom>
          <a:ln>
            <a:solidFill>
              <a:schemeClr val="bg2"/>
            </a:solidFill>
          </a:ln>
        </p:spPr>
      </p:pic>
      <p:sp>
        <p:nvSpPr>
          <p:cNvPr id="6" name="Rectangle 5">
            <a:extLst>
              <a:ext uri="{FF2B5EF4-FFF2-40B4-BE49-F238E27FC236}">
                <a16:creationId xmlns:a16="http://schemas.microsoft.com/office/drawing/2014/main" id="{EA5A21C5-7C86-6FEA-57C9-251FB6AA0DAD}"/>
              </a:ext>
            </a:extLst>
          </p:cNvPr>
          <p:cNvSpPr/>
          <p:nvPr/>
        </p:nvSpPr>
        <p:spPr>
          <a:xfrm>
            <a:off x="6521913" y="1649307"/>
            <a:ext cx="3104973" cy="127882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7" name="Rectangle 6">
            <a:extLst>
              <a:ext uri="{FF2B5EF4-FFF2-40B4-BE49-F238E27FC236}">
                <a16:creationId xmlns:a16="http://schemas.microsoft.com/office/drawing/2014/main" id="{92FA7ADF-51BB-3119-4F61-6431B602F7C6}"/>
              </a:ext>
            </a:extLst>
          </p:cNvPr>
          <p:cNvSpPr/>
          <p:nvPr/>
        </p:nvSpPr>
        <p:spPr>
          <a:xfrm>
            <a:off x="2895873" y="1790729"/>
            <a:ext cx="2518607" cy="74698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257793002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866489"/>
          </a:xfrm>
        </p:spPr>
        <p:txBody>
          <a:bodyPr/>
          <a:lstStyle/>
          <a:p>
            <a:pPr marL="342900" indent="-342900">
              <a:buFont typeface="Arial" pitchFamily="34" charset="0"/>
              <a:buChar char="•"/>
            </a:pPr>
            <a:r>
              <a:rPr lang="en-US" sz="2800" dirty="0"/>
              <a:t>Step 2: In the object check the box “Add as dashboard”</a:t>
            </a:r>
          </a:p>
          <a:p>
            <a:pPr marL="342900" indent="-342900">
              <a:buFont typeface="Arial" pitchFamily="34" charset="0"/>
              <a:buChar char="•"/>
            </a:pPr>
            <a:r>
              <a:rPr lang="en-US" sz="2800" dirty="0"/>
              <a:t>You will also note that by default the object type will be “Data Visualization Project” because we chose a project from Data Visualization and not from Analytics.</a:t>
            </a:r>
          </a:p>
          <a:p>
            <a:pPr marL="342900" indent="-342900">
              <a:buFont typeface="Arial" pitchFamily="34" charset="0"/>
              <a:buChar char="•"/>
            </a:pPr>
            <a:endParaRPr lang="en-US" sz="2800" dirty="0"/>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83515690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F11028C-0B60-FF47-1AAC-4B79C11E4FD9}"/>
              </a:ext>
            </a:extLst>
          </p:cNvPr>
          <p:cNvPicPr>
            <a:picLocks noChangeAspect="1"/>
          </p:cNvPicPr>
          <p:nvPr/>
        </p:nvPicPr>
        <p:blipFill>
          <a:blip r:embed="rId3"/>
          <a:stretch>
            <a:fillRect/>
          </a:stretch>
        </p:blipFill>
        <p:spPr>
          <a:xfrm>
            <a:off x="107504" y="814772"/>
            <a:ext cx="11751701" cy="4568885"/>
          </a:xfrm>
          <a:prstGeom prst="rect">
            <a:avLst/>
          </a:prstGeom>
          <a:ln>
            <a:solidFill>
              <a:schemeClr val="bg2"/>
            </a:solidFill>
          </a:ln>
        </p:spPr>
      </p:pic>
      <p:sp>
        <p:nvSpPr>
          <p:cNvPr id="9" name="Rectangle 8">
            <a:extLst>
              <a:ext uri="{FF2B5EF4-FFF2-40B4-BE49-F238E27FC236}">
                <a16:creationId xmlns:a16="http://schemas.microsoft.com/office/drawing/2014/main" id="{FAEF8BEB-9AE7-1E50-D4A0-2802D96D3FCC}"/>
              </a:ext>
            </a:extLst>
          </p:cNvPr>
          <p:cNvSpPr/>
          <p:nvPr/>
        </p:nvSpPr>
        <p:spPr>
          <a:xfrm>
            <a:off x="107504" y="5199980"/>
            <a:ext cx="1206492" cy="17883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0" name="Rectangle 9">
            <a:extLst>
              <a:ext uri="{FF2B5EF4-FFF2-40B4-BE49-F238E27FC236}">
                <a16:creationId xmlns:a16="http://schemas.microsoft.com/office/drawing/2014/main" id="{624AB785-1FCE-A975-F353-220B1F47949A}"/>
              </a:ext>
            </a:extLst>
          </p:cNvPr>
          <p:cNvSpPr/>
          <p:nvPr/>
        </p:nvSpPr>
        <p:spPr>
          <a:xfrm>
            <a:off x="287608" y="1432337"/>
            <a:ext cx="1777497" cy="23206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1" name="TextBox 10">
            <a:extLst>
              <a:ext uri="{FF2B5EF4-FFF2-40B4-BE49-F238E27FC236}">
                <a16:creationId xmlns:a16="http://schemas.microsoft.com/office/drawing/2014/main" id="{B1B7D2EF-B021-3232-02BC-4D1F1A014BCF}"/>
              </a:ext>
            </a:extLst>
          </p:cNvPr>
          <p:cNvSpPr txBox="1"/>
          <p:nvPr/>
        </p:nvSpPr>
        <p:spPr>
          <a:xfrm>
            <a:off x="2879953" y="4011910"/>
            <a:ext cx="2390690" cy="646331"/>
          </a:xfrm>
          <a:prstGeom prst="rect">
            <a:avLst/>
          </a:prstGeom>
          <a:solidFill>
            <a:schemeClr val="bg1"/>
          </a:solidFill>
          <a:ln>
            <a:solidFill>
              <a:schemeClr val="bg2"/>
            </a:solidFill>
          </a:ln>
        </p:spPr>
        <p:txBody>
          <a:bodyPr wrap="square" rtlCol="0">
            <a:spAutoFit/>
          </a:bodyPr>
          <a:lstStyle/>
          <a:p>
            <a:r>
              <a:rPr lang="en-US" dirty="0"/>
              <a:t>“Add as dashboard” is checked</a:t>
            </a:r>
            <a:endParaRPr lang="en-IL" dirty="0"/>
          </a:p>
        </p:txBody>
      </p:sp>
      <p:cxnSp>
        <p:nvCxnSpPr>
          <p:cNvPr id="12" name="Straight Arrow Connector 11">
            <a:extLst>
              <a:ext uri="{FF2B5EF4-FFF2-40B4-BE49-F238E27FC236}">
                <a16:creationId xmlns:a16="http://schemas.microsoft.com/office/drawing/2014/main" id="{2B25F174-223E-D0EC-9C48-3F4A48066014}"/>
              </a:ext>
            </a:extLst>
          </p:cNvPr>
          <p:cNvCxnSpPr>
            <a:cxnSpLocks/>
          </p:cNvCxnSpPr>
          <p:nvPr/>
        </p:nvCxnSpPr>
        <p:spPr>
          <a:xfrm flipH="1">
            <a:off x="1438382" y="4658241"/>
            <a:ext cx="1356189" cy="54173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85B7E978-3E9A-1868-50CE-9FC96287244F}"/>
              </a:ext>
            </a:extLst>
          </p:cNvPr>
          <p:cNvSpPr txBox="1"/>
          <p:nvPr/>
        </p:nvSpPr>
        <p:spPr>
          <a:xfrm>
            <a:off x="5953191" y="2304058"/>
            <a:ext cx="2451070" cy="942575"/>
          </a:xfrm>
          <a:prstGeom prst="rect">
            <a:avLst/>
          </a:prstGeom>
          <a:solidFill>
            <a:schemeClr val="bg1"/>
          </a:solidFill>
          <a:ln>
            <a:solidFill>
              <a:schemeClr val="bg2"/>
            </a:solidFill>
          </a:ln>
        </p:spPr>
        <p:txBody>
          <a:bodyPr wrap="square" rtlCol="0">
            <a:spAutoFit/>
          </a:bodyPr>
          <a:lstStyle/>
          <a:p>
            <a:r>
              <a:rPr lang="en-US" dirty="0"/>
              <a:t>Take note that this is a Data Visualization Workbook</a:t>
            </a:r>
            <a:endParaRPr lang="en-IL" dirty="0"/>
          </a:p>
        </p:txBody>
      </p:sp>
      <p:cxnSp>
        <p:nvCxnSpPr>
          <p:cNvPr id="15" name="Straight Arrow Connector 14">
            <a:extLst>
              <a:ext uri="{FF2B5EF4-FFF2-40B4-BE49-F238E27FC236}">
                <a16:creationId xmlns:a16="http://schemas.microsoft.com/office/drawing/2014/main" id="{4120750B-8A53-F40C-5B92-D044909EDDE1}"/>
              </a:ext>
            </a:extLst>
          </p:cNvPr>
          <p:cNvCxnSpPr>
            <a:cxnSpLocks/>
            <a:stCxn id="14" idx="1"/>
            <a:endCxn id="10" idx="3"/>
          </p:cNvCxnSpPr>
          <p:nvPr/>
        </p:nvCxnSpPr>
        <p:spPr>
          <a:xfrm flipH="1" flipV="1">
            <a:off x="2065105" y="1548370"/>
            <a:ext cx="3888086" cy="122697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22894913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866489"/>
          </a:xfrm>
        </p:spPr>
        <p:txBody>
          <a:bodyPr/>
          <a:lstStyle/>
          <a:p>
            <a:pPr marL="342900" indent="-342900">
              <a:buFont typeface="Arial" pitchFamily="34" charset="0"/>
              <a:buChar char="•"/>
            </a:pPr>
            <a:r>
              <a:rPr lang="en-US" sz="2800" dirty="0"/>
              <a:t>Step 3: Assign the roles for which the user will be able to make the DV Workbook be the Alma homepage</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673B756-0F80-C7E5-4FFD-1FB387CDD3B7}"/>
              </a:ext>
            </a:extLst>
          </p:cNvPr>
          <p:cNvPicPr>
            <a:picLocks noChangeAspect="1"/>
          </p:cNvPicPr>
          <p:nvPr/>
        </p:nvPicPr>
        <p:blipFill>
          <a:blip r:embed="rId3"/>
          <a:stretch>
            <a:fillRect/>
          </a:stretch>
        </p:blipFill>
        <p:spPr>
          <a:xfrm>
            <a:off x="1999115" y="1990107"/>
            <a:ext cx="8573212" cy="4338776"/>
          </a:xfrm>
          <a:prstGeom prst="rect">
            <a:avLst/>
          </a:prstGeom>
          <a:ln>
            <a:solidFill>
              <a:schemeClr val="bg2"/>
            </a:solidFill>
          </a:ln>
        </p:spPr>
      </p:pic>
      <p:sp>
        <p:nvSpPr>
          <p:cNvPr id="7" name="TextBox 6">
            <a:extLst>
              <a:ext uri="{FF2B5EF4-FFF2-40B4-BE49-F238E27FC236}">
                <a16:creationId xmlns:a16="http://schemas.microsoft.com/office/drawing/2014/main" id="{EE6C9E49-86E6-C51D-146C-B8F875B6114B}"/>
              </a:ext>
            </a:extLst>
          </p:cNvPr>
          <p:cNvSpPr txBox="1"/>
          <p:nvPr/>
        </p:nvSpPr>
        <p:spPr>
          <a:xfrm>
            <a:off x="5124741" y="3953691"/>
            <a:ext cx="4214467" cy="1077218"/>
          </a:xfrm>
          <a:prstGeom prst="rect">
            <a:avLst/>
          </a:prstGeom>
          <a:solidFill>
            <a:schemeClr val="bg1"/>
          </a:solidFill>
          <a:ln>
            <a:solidFill>
              <a:schemeClr val="bg2"/>
            </a:solidFill>
          </a:ln>
        </p:spPr>
        <p:txBody>
          <a:bodyPr wrap="square" rtlCol="0">
            <a:spAutoFit/>
          </a:bodyPr>
          <a:lstStyle/>
          <a:p>
            <a:r>
              <a:rPr lang="en-US" sz="1600" dirty="0"/>
              <a:t>In the “Roles” section we have defined that if a user has role “Fulfillment Administrator” then he or she can make this DV Workbook be the Alma Homepage</a:t>
            </a:r>
          </a:p>
        </p:txBody>
      </p:sp>
      <p:sp>
        <p:nvSpPr>
          <p:cNvPr id="8" name="Rectangle 7">
            <a:extLst>
              <a:ext uri="{FF2B5EF4-FFF2-40B4-BE49-F238E27FC236}">
                <a16:creationId xmlns:a16="http://schemas.microsoft.com/office/drawing/2014/main" id="{7B73543E-41FA-D2B2-8AFB-C6E0BC135A96}"/>
              </a:ext>
            </a:extLst>
          </p:cNvPr>
          <p:cNvSpPr/>
          <p:nvPr/>
        </p:nvSpPr>
        <p:spPr>
          <a:xfrm>
            <a:off x="2287492" y="5234534"/>
            <a:ext cx="1760526" cy="38543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8F70F8C0-58B4-C5E7-C875-2CD5B2F0B1FD}"/>
              </a:ext>
            </a:extLst>
          </p:cNvPr>
          <p:cNvSpPr/>
          <p:nvPr/>
        </p:nvSpPr>
        <p:spPr>
          <a:xfrm>
            <a:off x="9686922" y="5878309"/>
            <a:ext cx="371477" cy="39448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9453572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077218"/>
          </a:xfrm>
        </p:spPr>
        <p:txBody>
          <a:bodyPr/>
          <a:lstStyle/>
          <a:p>
            <a:pPr marL="342900" indent="-342900">
              <a:buFont typeface="Arial" pitchFamily="34" charset="0"/>
              <a:buChar char="•"/>
            </a:pPr>
            <a:r>
              <a:rPr lang="en-US" sz="2800" dirty="0"/>
              <a:t>User Susan Aarons has role “Fulfillment Administrator” and this she can make this DV Workbook be the Alma Homepage</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7E7BAB6C-57DD-8D2A-72DC-44A9633C2163}"/>
              </a:ext>
            </a:extLst>
          </p:cNvPr>
          <p:cNvPicPr>
            <a:picLocks noChangeAspect="1"/>
          </p:cNvPicPr>
          <p:nvPr/>
        </p:nvPicPr>
        <p:blipFill>
          <a:blip r:embed="rId3"/>
          <a:stretch>
            <a:fillRect/>
          </a:stretch>
        </p:blipFill>
        <p:spPr>
          <a:xfrm>
            <a:off x="878688" y="2139347"/>
            <a:ext cx="10123800" cy="3418973"/>
          </a:xfrm>
          <a:prstGeom prst="rect">
            <a:avLst/>
          </a:prstGeom>
          <a:ln>
            <a:solidFill>
              <a:schemeClr val="bg2"/>
            </a:solidFill>
          </a:ln>
        </p:spPr>
      </p:pic>
      <p:sp>
        <p:nvSpPr>
          <p:cNvPr id="11" name="Rectangle 10">
            <a:extLst>
              <a:ext uri="{FF2B5EF4-FFF2-40B4-BE49-F238E27FC236}">
                <a16:creationId xmlns:a16="http://schemas.microsoft.com/office/drawing/2014/main" id="{3B79B4EF-9729-88F7-6A2E-762700938886}"/>
              </a:ext>
            </a:extLst>
          </p:cNvPr>
          <p:cNvSpPr/>
          <p:nvPr/>
        </p:nvSpPr>
        <p:spPr>
          <a:xfrm>
            <a:off x="1824798" y="3845659"/>
            <a:ext cx="1280799" cy="45039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1949837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545421"/>
          </a:xfrm>
        </p:spPr>
        <p:txBody>
          <a:bodyPr/>
          <a:lstStyle/>
          <a:p>
            <a:pPr marL="342900" indent="-342900">
              <a:buFont typeface="Arial" pitchFamily="34" charset="0"/>
              <a:buChar char="•"/>
            </a:pPr>
            <a:r>
              <a:rPr lang="en-US" sz="2800" dirty="0"/>
              <a:t>Step 4: Click the “Alma” link in the menu on the top left and then select the down arrow next to “Alma Homepage”.  </a:t>
            </a:r>
          </a:p>
          <a:p>
            <a:pPr marL="342900" indent="-342900">
              <a:buFont typeface="Arial" pitchFamily="34" charset="0"/>
              <a:buChar char="•"/>
            </a:pPr>
            <a:r>
              <a:rPr lang="en-US" sz="2800" dirty="0"/>
              <a:t>You will see the Data Visualization objects which have been created and have checked “Add as dashboard”</a:t>
            </a:r>
          </a:p>
          <a:p>
            <a:pPr marL="342900" indent="-342900">
              <a:buFont typeface="Arial" pitchFamily="34" charset="0"/>
              <a:buChar char="•"/>
            </a:pPr>
            <a:r>
              <a:rPr lang="en-US" sz="2800" dirty="0"/>
              <a:t>Choose the desired Data Visualization object</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0798245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txBody>
          <a:bodyPr/>
          <a:lstStyle/>
          <a:p>
            <a:endParaRPr lang="en-US"/>
          </a:p>
        </p:txBody>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pPr>
              <a:lnSpc>
                <a:spcPct val="90000"/>
              </a:lnSpc>
            </a:pPr>
            <a:r>
              <a:rPr lang="en-US" sz="1600" dirty="0"/>
              <a:t>The sample DV Workbook</a:t>
            </a:r>
            <a:endParaRPr lang="en-IL" sz="1600" dirty="0"/>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pPr>
              <a:lnSpc>
                <a:spcPct val="90000"/>
              </a:lnSpc>
            </a:pPr>
            <a:r>
              <a:rPr lang="en-US" sz="1600" dirty="0"/>
              <a:t>Configuring the DV Workbook to be the Alma homepage</a:t>
            </a:r>
            <a:endParaRPr lang="en-IL" sz="1600" dirty="0"/>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8501EB84-ABB3-EC5E-5889-5B449861CA40}"/>
              </a:ext>
            </a:extLst>
          </p:cNvPr>
          <p:cNvPicPr>
            <a:picLocks noChangeAspect="1"/>
          </p:cNvPicPr>
          <p:nvPr/>
        </p:nvPicPr>
        <p:blipFill>
          <a:blip r:embed="rId3"/>
          <a:stretch>
            <a:fillRect/>
          </a:stretch>
        </p:blipFill>
        <p:spPr>
          <a:xfrm>
            <a:off x="3864639" y="1352293"/>
            <a:ext cx="4462721" cy="3288321"/>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65078"/>
          </a:xfrm>
        </p:spPr>
        <p:txBody>
          <a:bodyPr/>
          <a:lstStyle/>
          <a:p>
            <a:pPr marL="342900" indent="-342900">
              <a:buFont typeface="Arial" pitchFamily="34" charset="0"/>
              <a:buChar char="•"/>
            </a:pPr>
            <a:r>
              <a:rPr lang="en-US" sz="2800" dirty="0"/>
              <a:t>Step 4:</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82014A29-ED13-1583-6C55-077AEF5888B0}"/>
              </a:ext>
            </a:extLst>
          </p:cNvPr>
          <p:cNvSpPr txBox="1"/>
          <p:nvPr/>
        </p:nvSpPr>
        <p:spPr>
          <a:xfrm>
            <a:off x="721912" y="1740520"/>
            <a:ext cx="1559716" cy="369332"/>
          </a:xfrm>
          <a:prstGeom prst="rect">
            <a:avLst/>
          </a:prstGeom>
          <a:solidFill>
            <a:schemeClr val="bg1"/>
          </a:solidFill>
          <a:ln>
            <a:solidFill>
              <a:schemeClr val="bg2"/>
            </a:solidFill>
          </a:ln>
        </p:spPr>
        <p:txBody>
          <a:bodyPr wrap="square" rtlCol="0">
            <a:spAutoFit/>
          </a:bodyPr>
          <a:lstStyle/>
          <a:p>
            <a:r>
              <a:rPr lang="en-US" dirty="0"/>
              <a:t>Click here</a:t>
            </a:r>
            <a:endParaRPr lang="en-IL" dirty="0"/>
          </a:p>
        </p:txBody>
      </p:sp>
      <p:cxnSp>
        <p:nvCxnSpPr>
          <p:cNvPr id="8" name="Straight Arrow Connector 7">
            <a:extLst>
              <a:ext uri="{FF2B5EF4-FFF2-40B4-BE49-F238E27FC236}">
                <a16:creationId xmlns:a16="http://schemas.microsoft.com/office/drawing/2014/main" id="{74CDC49F-EB2D-8430-301A-FDC8F1CF2965}"/>
              </a:ext>
            </a:extLst>
          </p:cNvPr>
          <p:cNvCxnSpPr>
            <a:cxnSpLocks/>
            <a:stCxn id="7" idx="3"/>
          </p:cNvCxnSpPr>
          <p:nvPr/>
        </p:nvCxnSpPr>
        <p:spPr>
          <a:xfrm flipV="1">
            <a:off x="2281628" y="1868990"/>
            <a:ext cx="1583011" cy="561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736D9EA4-5386-C48F-22F1-D6E0F9CB0325}"/>
              </a:ext>
            </a:extLst>
          </p:cNvPr>
          <p:cNvSpPr txBox="1"/>
          <p:nvPr/>
        </p:nvSpPr>
        <p:spPr>
          <a:xfrm>
            <a:off x="8832850" y="3596655"/>
            <a:ext cx="2088232" cy="1200329"/>
          </a:xfrm>
          <a:prstGeom prst="rect">
            <a:avLst/>
          </a:prstGeom>
          <a:solidFill>
            <a:schemeClr val="bg1"/>
          </a:solidFill>
          <a:ln>
            <a:solidFill>
              <a:schemeClr val="bg2"/>
            </a:solidFill>
          </a:ln>
        </p:spPr>
        <p:txBody>
          <a:bodyPr wrap="square" rtlCol="0">
            <a:spAutoFit/>
          </a:bodyPr>
          <a:lstStyle/>
          <a:p>
            <a:r>
              <a:rPr lang="en-US" dirty="0"/>
              <a:t>Select desired DV object.  This is the one we looked at a moment ago.</a:t>
            </a:r>
            <a:endParaRPr lang="en-IL" dirty="0"/>
          </a:p>
        </p:txBody>
      </p:sp>
      <p:cxnSp>
        <p:nvCxnSpPr>
          <p:cNvPr id="10" name="Straight Arrow Connector 9">
            <a:extLst>
              <a:ext uri="{FF2B5EF4-FFF2-40B4-BE49-F238E27FC236}">
                <a16:creationId xmlns:a16="http://schemas.microsoft.com/office/drawing/2014/main" id="{CAF7A0FE-F1B9-E2F8-9587-8BA7980DA384}"/>
              </a:ext>
            </a:extLst>
          </p:cNvPr>
          <p:cNvCxnSpPr>
            <a:cxnSpLocks/>
          </p:cNvCxnSpPr>
          <p:nvPr/>
        </p:nvCxnSpPr>
        <p:spPr>
          <a:xfrm flipH="1" flipV="1">
            <a:off x="7849001" y="3634883"/>
            <a:ext cx="983849" cy="18637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879D29E5-59F4-893C-8029-27D3C6180B8D}"/>
              </a:ext>
            </a:extLst>
          </p:cNvPr>
          <p:cNvSpPr txBox="1"/>
          <p:nvPr/>
        </p:nvSpPr>
        <p:spPr>
          <a:xfrm>
            <a:off x="258233" y="3598991"/>
            <a:ext cx="2824599" cy="1754326"/>
          </a:xfrm>
          <a:prstGeom prst="rect">
            <a:avLst/>
          </a:prstGeom>
          <a:solidFill>
            <a:schemeClr val="bg1"/>
          </a:solidFill>
          <a:ln>
            <a:solidFill>
              <a:schemeClr val="bg2"/>
            </a:solidFill>
          </a:ln>
        </p:spPr>
        <p:txBody>
          <a:bodyPr wrap="square" rtlCol="0">
            <a:spAutoFit/>
          </a:bodyPr>
          <a:lstStyle/>
          <a:p>
            <a:r>
              <a:rPr lang="en-US" dirty="0"/>
              <a:t>Leave “Alma Homepage” selected to remain with currently functionality (whereby Analytics widgets can be added to the Alma homepage).</a:t>
            </a:r>
            <a:endParaRPr lang="en-IL" dirty="0"/>
          </a:p>
        </p:txBody>
      </p:sp>
      <p:cxnSp>
        <p:nvCxnSpPr>
          <p:cNvPr id="12" name="Straight Arrow Connector 11">
            <a:extLst>
              <a:ext uri="{FF2B5EF4-FFF2-40B4-BE49-F238E27FC236}">
                <a16:creationId xmlns:a16="http://schemas.microsoft.com/office/drawing/2014/main" id="{9B01CBCB-7064-B312-05AD-9650F0C57051}"/>
              </a:ext>
            </a:extLst>
          </p:cNvPr>
          <p:cNvCxnSpPr>
            <a:cxnSpLocks/>
          </p:cNvCxnSpPr>
          <p:nvPr/>
        </p:nvCxnSpPr>
        <p:spPr>
          <a:xfrm flipV="1">
            <a:off x="3082832" y="3133713"/>
            <a:ext cx="2417337" cy="44120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AB8D9DF1-3400-6A51-CEF7-A17439ADC5F1}"/>
              </a:ext>
            </a:extLst>
          </p:cNvPr>
          <p:cNvSpPr txBox="1"/>
          <p:nvPr/>
        </p:nvSpPr>
        <p:spPr>
          <a:xfrm>
            <a:off x="4456053" y="5014489"/>
            <a:ext cx="2088232" cy="369332"/>
          </a:xfrm>
          <a:prstGeom prst="rect">
            <a:avLst/>
          </a:prstGeom>
          <a:solidFill>
            <a:srgbClr val="FFFF00"/>
          </a:solidFill>
          <a:ln>
            <a:solidFill>
              <a:schemeClr val="bg2"/>
            </a:solidFill>
          </a:ln>
        </p:spPr>
        <p:txBody>
          <a:bodyPr wrap="square" rtlCol="0">
            <a:spAutoFit/>
          </a:bodyPr>
          <a:lstStyle/>
          <a:p>
            <a:r>
              <a:rPr lang="en-US" dirty="0"/>
              <a:t>We will select this</a:t>
            </a:r>
            <a:endParaRPr lang="en-IL" dirty="0"/>
          </a:p>
        </p:txBody>
      </p:sp>
      <p:cxnSp>
        <p:nvCxnSpPr>
          <p:cNvPr id="20" name="Straight Arrow Connector 19">
            <a:extLst>
              <a:ext uri="{FF2B5EF4-FFF2-40B4-BE49-F238E27FC236}">
                <a16:creationId xmlns:a16="http://schemas.microsoft.com/office/drawing/2014/main" id="{5E5C8534-5624-D3C8-BC24-B7C6110B1011}"/>
              </a:ext>
            </a:extLst>
          </p:cNvPr>
          <p:cNvCxnSpPr>
            <a:cxnSpLocks/>
          </p:cNvCxnSpPr>
          <p:nvPr/>
        </p:nvCxnSpPr>
        <p:spPr>
          <a:xfrm>
            <a:off x="4740707" y="3574913"/>
            <a:ext cx="587599" cy="1137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4A9573EB-27E9-72CA-1264-704CDF6D071B}"/>
              </a:ext>
            </a:extLst>
          </p:cNvPr>
          <p:cNvCxnSpPr>
            <a:cxnSpLocks/>
          </p:cNvCxnSpPr>
          <p:nvPr/>
        </p:nvCxnSpPr>
        <p:spPr>
          <a:xfrm flipV="1">
            <a:off x="4740707" y="3574913"/>
            <a:ext cx="0" cy="1439576"/>
          </a:xfrm>
          <a:prstGeom prst="straightConnector1">
            <a:avLst/>
          </a:prstGeom>
          <a:ln w="28575">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8AE7C1A-198F-BA52-27D0-C9813DC1C8A1}"/>
              </a:ext>
            </a:extLst>
          </p:cNvPr>
          <p:cNvSpPr/>
          <p:nvPr/>
        </p:nvSpPr>
        <p:spPr>
          <a:xfrm>
            <a:off x="5383658" y="3270402"/>
            <a:ext cx="2409991" cy="65250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
        <p:nvSpPr>
          <p:cNvPr id="27" name="Rectangle 26">
            <a:extLst>
              <a:ext uri="{FF2B5EF4-FFF2-40B4-BE49-F238E27FC236}">
                <a16:creationId xmlns:a16="http://schemas.microsoft.com/office/drawing/2014/main" id="{6E8B4DE9-47B0-5DFA-4AFD-904813B95DA3}"/>
              </a:ext>
            </a:extLst>
          </p:cNvPr>
          <p:cNvSpPr/>
          <p:nvPr/>
        </p:nvSpPr>
        <p:spPr>
          <a:xfrm>
            <a:off x="3841345" y="1431329"/>
            <a:ext cx="1018332" cy="652506"/>
          </a:xfrm>
          <a:prstGeom prst="rect">
            <a:avLst/>
          </a:prstGeom>
          <a:noFill/>
          <a:ln w="28575">
            <a:solidFill>
              <a:srgbClr val="FF0000"/>
            </a:solidFill>
          </a:ln>
        </p:spPr>
        <p:txBody>
          <a:bodyPr wrap="square" rtlCol="0" anchor="ctr">
            <a:noAutofit/>
          </a:bodyPr>
          <a:lstStyle/>
          <a:p>
            <a:pPr algn="l"/>
            <a:endParaRPr lang="en-US">
              <a:solidFill>
                <a:schemeClr val="tx1"/>
              </a:solidFill>
            </a:endParaRPr>
          </a:p>
        </p:txBody>
      </p:sp>
    </p:spTree>
    <p:custDataLst>
      <p:tags r:id="rId1"/>
    </p:custDataLst>
    <p:extLst>
      <p:ext uri="{BB962C8B-B14F-4D97-AF65-F5344CB8AC3E}">
        <p14:creationId xmlns:p14="http://schemas.microsoft.com/office/powerpoint/2010/main" val="33842275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2463D7C-3226-6167-EBA8-C3F2BD87D6FB}"/>
              </a:ext>
            </a:extLst>
          </p:cNvPr>
          <p:cNvPicPr>
            <a:picLocks noChangeAspect="1"/>
          </p:cNvPicPr>
          <p:nvPr/>
        </p:nvPicPr>
        <p:blipFill>
          <a:blip r:embed="rId3"/>
          <a:stretch>
            <a:fillRect/>
          </a:stretch>
        </p:blipFill>
        <p:spPr>
          <a:xfrm>
            <a:off x="1526048" y="1118869"/>
            <a:ext cx="9647383" cy="4992252"/>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8D3A6ED7-7892-0682-B567-75DB0ED60F76}"/>
              </a:ext>
            </a:extLst>
          </p:cNvPr>
          <p:cNvSpPr txBox="1"/>
          <p:nvPr/>
        </p:nvSpPr>
        <p:spPr>
          <a:xfrm>
            <a:off x="2636191" y="4473358"/>
            <a:ext cx="2942676" cy="646331"/>
          </a:xfrm>
          <a:prstGeom prst="rect">
            <a:avLst/>
          </a:prstGeom>
          <a:solidFill>
            <a:schemeClr val="bg1"/>
          </a:solidFill>
          <a:ln>
            <a:solidFill>
              <a:schemeClr val="bg2"/>
            </a:solidFill>
          </a:ln>
        </p:spPr>
        <p:txBody>
          <a:bodyPr wrap="square" rtlCol="0">
            <a:spAutoFit/>
          </a:bodyPr>
          <a:lstStyle/>
          <a:p>
            <a:r>
              <a:rPr lang="en-US" dirty="0"/>
              <a:t>Now the Alma homepage is the DV worksheet</a:t>
            </a:r>
          </a:p>
        </p:txBody>
      </p:sp>
    </p:spTree>
    <p:custDataLst>
      <p:tags r:id="rId1"/>
    </p:custDataLst>
    <p:extLst>
      <p:ext uri="{BB962C8B-B14F-4D97-AF65-F5344CB8AC3E}">
        <p14:creationId xmlns:p14="http://schemas.microsoft.com/office/powerpoint/2010/main" val="354854401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11E09B7-91AC-1DE3-7A2F-D1D2CF9B8DDC}"/>
              </a:ext>
            </a:extLst>
          </p:cNvPr>
          <p:cNvPicPr>
            <a:picLocks noChangeAspect="1"/>
          </p:cNvPicPr>
          <p:nvPr/>
        </p:nvPicPr>
        <p:blipFill>
          <a:blip r:embed="rId3"/>
          <a:stretch>
            <a:fillRect/>
          </a:stretch>
        </p:blipFill>
        <p:spPr>
          <a:xfrm>
            <a:off x="1256804" y="1828801"/>
            <a:ext cx="10357396" cy="4103460"/>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45222"/>
          </a:xfrm>
        </p:spPr>
        <p:txBody>
          <a:bodyPr/>
          <a:lstStyle/>
          <a:p>
            <a:pPr marL="342900" indent="-342900">
              <a:buFont typeface="Arial" pitchFamily="34" charset="0"/>
              <a:buChar char="•"/>
            </a:pPr>
            <a:r>
              <a:rPr lang="en-US" sz="2800" dirty="0"/>
              <a:t>At any time, we can click the icon on the top left and return to the Alma homepage</a:t>
            </a:r>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18C8A3F1-FB17-5432-14CB-BA26BB4C5692}"/>
              </a:ext>
            </a:extLst>
          </p:cNvPr>
          <p:cNvCxnSpPr>
            <a:cxnSpLocks/>
          </p:cNvCxnSpPr>
          <p:nvPr/>
        </p:nvCxnSpPr>
        <p:spPr>
          <a:xfrm flipH="1" flipV="1">
            <a:off x="1900719" y="2134072"/>
            <a:ext cx="581981" cy="7966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62A4C1CD-0876-8ADC-1150-1D52F69E6F1F}"/>
              </a:ext>
            </a:extLst>
          </p:cNvPr>
          <p:cNvSpPr txBox="1"/>
          <p:nvPr/>
        </p:nvSpPr>
        <p:spPr>
          <a:xfrm>
            <a:off x="2482700" y="2858711"/>
            <a:ext cx="2232248" cy="646331"/>
          </a:xfrm>
          <a:prstGeom prst="rect">
            <a:avLst/>
          </a:prstGeom>
          <a:solidFill>
            <a:srgbClr val="FFFF00"/>
          </a:solidFill>
          <a:ln>
            <a:solidFill>
              <a:schemeClr val="bg2"/>
            </a:solidFill>
          </a:ln>
        </p:spPr>
        <p:txBody>
          <a:bodyPr wrap="square" rtlCol="0">
            <a:spAutoFit/>
          </a:bodyPr>
          <a:lstStyle/>
          <a:p>
            <a:r>
              <a:rPr lang="en-US" dirty="0"/>
              <a:t>Click here to return to Alma homepage</a:t>
            </a:r>
          </a:p>
        </p:txBody>
      </p:sp>
    </p:spTree>
    <p:custDataLst>
      <p:tags r:id="rId1"/>
    </p:custDataLst>
    <p:extLst>
      <p:ext uri="{BB962C8B-B14F-4D97-AF65-F5344CB8AC3E}">
        <p14:creationId xmlns:p14="http://schemas.microsoft.com/office/powerpoint/2010/main" val="375928378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Configuring the DV Workbook to be the Alma homepage</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a:xfrm>
            <a:off x="8040687" y="6344781"/>
            <a:ext cx="3292473" cy="215901"/>
          </a:xfrm>
        </p:spPr>
        <p:txBody>
          <a:bodyPr/>
          <a:lstStyle/>
          <a:p>
            <a:r>
              <a:rPr lang="en-US" dirty="0"/>
              <a:t>Configuring the DV Workbook to be the Alma homepage</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45222"/>
          </a:xfrm>
        </p:spPr>
        <p:txBody>
          <a:bodyPr/>
          <a:lstStyle/>
          <a:p>
            <a:pPr marL="342900" indent="-342900">
              <a:buFont typeface="Arial" pitchFamily="34" charset="0"/>
              <a:buChar char="•"/>
            </a:pPr>
            <a:r>
              <a:rPr lang="en-US" sz="2800" dirty="0"/>
              <a:t>After clicking the icon, the DW workbook appears on the homepage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A95CD15F-C02A-BF1B-DD92-2ACE16E83A42}"/>
              </a:ext>
            </a:extLst>
          </p:cNvPr>
          <p:cNvPicPr>
            <a:picLocks noChangeAspect="1"/>
          </p:cNvPicPr>
          <p:nvPr/>
        </p:nvPicPr>
        <p:blipFill>
          <a:blip r:embed="rId3"/>
          <a:stretch>
            <a:fillRect/>
          </a:stretch>
        </p:blipFill>
        <p:spPr>
          <a:xfrm>
            <a:off x="1972638" y="1846922"/>
            <a:ext cx="8101458" cy="4192279"/>
          </a:xfrm>
          <a:prstGeom prst="rect">
            <a:avLst/>
          </a:prstGeom>
          <a:ln>
            <a:solidFill>
              <a:schemeClr val="bg2"/>
            </a:solidFill>
          </a:ln>
        </p:spPr>
      </p:pic>
    </p:spTree>
    <p:custDataLst>
      <p:tags r:id="rId1"/>
    </p:custDataLst>
    <p:extLst>
      <p:ext uri="{BB962C8B-B14F-4D97-AF65-F5344CB8AC3E}">
        <p14:creationId xmlns:p14="http://schemas.microsoft.com/office/powerpoint/2010/main" val="102535701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txBody>
          <a:bodyPr/>
          <a:lstStyle/>
          <a:p>
            <a:endParaRPr lang="en-US"/>
          </a:p>
        </p:txBody>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It is possible to use a Data Visualization workbook as the Alma homepage</a:t>
            </a:r>
          </a:p>
          <a:p>
            <a:r>
              <a:rPr lang="en-US" sz="2800" dirty="0"/>
              <a:t>This is useful if a staff user wants to display data relevant to his or her role in Alma by default.</a:t>
            </a:r>
          </a:p>
          <a:p>
            <a:r>
              <a:rPr lang="en-US" sz="2800" dirty="0"/>
              <a:t>The homepage appears when first logging into Alma or when clicking the icon on the top left.</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txBody>
          <a:bodyPr/>
          <a:lstStyle/>
          <a:p>
            <a:endParaRPr lang="en-US"/>
          </a:p>
        </p:txBody>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The sample DV Workbook</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sample DV Workbook</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sample DV Workbook</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3565131"/>
          </a:xfrm>
        </p:spPr>
        <p:txBody>
          <a:bodyPr/>
          <a:lstStyle/>
          <a:p>
            <a:pPr marL="342900" indent="-342900">
              <a:buFont typeface="Arial" pitchFamily="34" charset="0"/>
              <a:buChar char="•"/>
            </a:pPr>
            <a:r>
              <a:rPr lang="en-US" sz="2800" dirty="0"/>
              <a:t>On the next slide we will look at a DV Workbook relevant for a staff user who deals with fulfillment.</a:t>
            </a:r>
          </a:p>
          <a:p>
            <a:pPr marL="342900" indent="-342900">
              <a:buFont typeface="Arial" pitchFamily="34" charset="0"/>
              <a:buChar char="•"/>
            </a:pPr>
            <a:r>
              <a:rPr lang="en-US" sz="2800" dirty="0"/>
              <a:t>The DV Workbook shows the number of loans for the current calendar year by patron user group.</a:t>
            </a:r>
          </a:p>
          <a:p>
            <a:pPr marL="342900" indent="-342900">
              <a:buFont typeface="Arial" pitchFamily="34" charset="0"/>
              <a:buChar char="•"/>
            </a:pPr>
            <a:r>
              <a:rPr lang="en-US" sz="2800" dirty="0"/>
              <a:t>The DV Workbook is called “Loans by patron group for current calendar year” and is saved in folder “Shared Folders/Demo Alma University/Reports/Objects - DV and analytics/DV”</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6002733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sample DV Workbook</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sample DV Workbook</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5742C31B-3463-3137-6B8A-4871379A6D7F}"/>
              </a:ext>
            </a:extLst>
          </p:cNvPr>
          <p:cNvPicPr>
            <a:picLocks noChangeAspect="1"/>
          </p:cNvPicPr>
          <p:nvPr/>
        </p:nvPicPr>
        <p:blipFill>
          <a:blip r:embed="rId3"/>
          <a:stretch>
            <a:fillRect/>
          </a:stretch>
        </p:blipFill>
        <p:spPr>
          <a:xfrm>
            <a:off x="1207016" y="1109133"/>
            <a:ext cx="10010851" cy="4639733"/>
          </a:xfrm>
          <a:prstGeom prst="rect">
            <a:avLst/>
          </a:prstGeom>
          <a:ln>
            <a:solidFill>
              <a:schemeClr val="bg2"/>
            </a:solidFill>
          </a:ln>
        </p:spPr>
      </p:pic>
    </p:spTree>
    <p:custDataLst>
      <p:tags r:id="rId1"/>
    </p:custDataLst>
    <p:extLst>
      <p:ext uri="{BB962C8B-B14F-4D97-AF65-F5344CB8AC3E}">
        <p14:creationId xmlns:p14="http://schemas.microsoft.com/office/powerpoint/2010/main" val="5241690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sample DV Workbook</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sample DV Workbook</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733091"/>
          </a:xfrm>
        </p:spPr>
        <p:txBody>
          <a:bodyPr/>
          <a:lstStyle/>
          <a:p>
            <a:pPr marL="342900" indent="-342900">
              <a:buFont typeface="Arial" pitchFamily="34" charset="0"/>
              <a:buChar char="•"/>
            </a:pPr>
            <a:r>
              <a:rPr lang="en-US" sz="2800" dirty="0"/>
              <a:t>Here is the DV Workbook saved in the relevant folder</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8C28F0EB-DA7C-8663-7507-97E0ADFFFFB0}"/>
              </a:ext>
            </a:extLst>
          </p:cNvPr>
          <p:cNvPicPr>
            <a:picLocks noChangeAspect="1"/>
          </p:cNvPicPr>
          <p:nvPr/>
        </p:nvPicPr>
        <p:blipFill>
          <a:blip r:embed="rId3"/>
          <a:stretch>
            <a:fillRect/>
          </a:stretch>
        </p:blipFill>
        <p:spPr>
          <a:xfrm>
            <a:off x="0" y="1620078"/>
            <a:ext cx="12192000" cy="2537791"/>
          </a:xfrm>
          <a:prstGeom prst="rect">
            <a:avLst/>
          </a:prstGeom>
          <a:noFill/>
          <a:ln>
            <a:solidFill>
              <a:schemeClr val="bg2"/>
            </a:solidFill>
          </a:ln>
        </p:spPr>
      </p:pic>
      <p:sp>
        <p:nvSpPr>
          <p:cNvPr id="8" name="Rectangle 7">
            <a:extLst>
              <a:ext uri="{FF2B5EF4-FFF2-40B4-BE49-F238E27FC236}">
                <a16:creationId xmlns:a16="http://schemas.microsoft.com/office/drawing/2014/main" id="{F7E0FAE7-C53A-2509-AAA9-58653F46EF18}"/>
              </a:ext>
            </a:extLst>
          </p:cNvPr>
          <p:cNvSpPr/>
          <p:nvPr/>
        </p:nvSpPr>
        <p:spPr>
          <a:xfrm>
            <a:off x="11336" y="2139243"/>
            <a:ext cx="5372321" cy="44596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E54FC3D-2EA1-A85B-CDFD-686ACD0A9E82}"/>
              </a:ext>
            </a:extLst>
          </p:cNvPr>
          <p:cNvSpPr/>
          <p:nvPr/>
        </p:nvSpPr>
        <p:spPr>
          <a:xfrm>
            <a:off x="11336" y="3797829"/>
            <a:ext cx="4067504"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1630609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txBody>
          <a:bodyPr/>
          <a:lstStyle/>
          <a:p>
            <a:endParaRPr lang="en-US"/>
          </a:p>
        </p:txBody>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1096" y="2442689"/>
            <a:ext cx="12120081" cy="1567891"/>
          </a:xfrm>
        </p:spPr>
        <p:txBody>
          <a:bodyPr/>
          <a:lstStyle/>
          <a:p>
            <a:r>
              <a:rPr lang="en-US" dirty="0"/>
              <a:t>Configuring the DV Workbook to be the Alma homepage</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373</TotalTime>
  <Words>856</Words>
  <Application>Microsoft Office PowerPoint</Application>
  <PresentationFormat>Widescreen</PresentationFormat>
  <Paragraphs>99</Paragraphs>
  <Slides>24</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24</vt:i4>
      </vt:variant>
    </vt:vector>
  </HeadingPairs>
  <TitlesOfParts>
    <vt:vector size="44"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PowerPoint Presentation</vt:lpstr>
      <vt:lpstr>The sample DV Workbook</vt:lpstr>
      <vt:lpstr>The sample DV Workbook</vt:lpstr>
      <vt:lpstr>The sample DV Workbook</vt:lpstr>
      <vt:lpstr>PowerPoint Presentation</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Configuring the DV Workbook to be the Alma homepage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2026-04-16T12:25:51Z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